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4"/>
  </p:notesMasterIdLst>
  <p:sldIdLst>
    <p:sldId id="257" r:id="rId4"/>
    <p:sldId id="263" r:id="rId5"/>
    <p:sldId id="258" r:id="rId6"/>
    <p:sldId id="259" r:id="rId7"/>
    <p:sldId id="261" r:id="rId8"/>
    <p:sldId id="264" r:id="rId9"/>
    <p:sldId id="265" r:id="rId10"/>
    <p:sldId id="266" r:id="rId11"/>
    <p:sldId id="267" r:id="rId12"/>
    <p:sldId id="268" r:id="rId13"/>
  </p:sldIdLst>
  <p:sldSz cx="9144000" cy="5143500" type="screen16x9"/>
  <p:notesSz cx="6858000" cy="9144000"/>
  <p:embeddedFontLst>
    <p:embeddedFont>
      <p:font typeface="Dosis" pitchFamily="2" charset="0"/>
      <p:regular r:id="rId15"/>
      <p:bold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Black" panose="02000000000000000000" pitchFamily="2" charset="0"/>
      <p:bold r:id="rId21"/>
      <p:boldItalic r:id="rId22"/>
    </p:embeddedFont>
    <p:embeddedFont>
      <p:font typeface="Roboto Thin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52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09"/>
  </p:normalViewPr>
  <p:slideViewPr>
    <p:cSldViewPr snapToGrid="0">
      <p:cViewPr varScale="1">
        <p:scale>
          <a:sx n="159" d="100"/>
          <a:sy n="159" d="100"/>
        </p:scale>
        <p:origin x="23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071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84506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5859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2565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070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 PARKER</a:t>
            </a:r>
            <a:endParaRPr lang="en-US"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Ziv Rapaport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04/05/23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The most common type of glass 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98521" y="1130225"/>
            <a:ext cx="4920900" cy="8376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This query reveals the most popular style of glasses that have been purchased: </a:t>
            </a:r>
          </a:p>
        </p:txBody>
      </p:sp>
      <p:graphicFrame>
        <p:nvGraphicFramePr>
          <p:cNvPr id="4" name="Shape 325">
            <a:extLst>
              <a:ext uri="{FF2B5EF4-FFF2-40B4-BE49-F238E27FC236}">
                <a16:creationId xmlns:a16="http://schemas.microsoft.com/office/drawing/2014/main" id="{77298644-AACC-AF72-4CD1-7F36BAEF86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4700521"/>
              </p:ext>
            </p:extLst>
          </p:nvPr>
        </p:nvGraphicFramePr>
        <p:xfrm>
          <a:off x="210553" y="2230701"/>
          <a:ext cx="2285322" cy="180276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9838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15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3597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19191A"/>
                          </a:solidFill>
                          <a:effectLst/>
                        </a:rPr>
                        <a:t>NO. OF PURCHASES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19191A"/>
                          </a:solidFill>
                          <a:effectLst/>
                        </a:rPr>
                        <a:t>style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620"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243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Men's Styles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620"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252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46466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Shape 323">
            <a:extLst>
              <a:ext uri="{FF2B5EF4-FFF2-40B4-BE49-F238E27FC236}">
                <a16:creationId xmlns:a16="http://schemas.microsoft.com/office/drawing/2014/main" id="{A15D8833-4167-63DF-268E-7C1013FB7BFF}"/>
              </a:ext>
            </a:extLst>
          </p:cNvPr>
          <p:cNvSpPr txBox="1"/>
          <p:nvPr/>
        </p:nvSpPr>
        <p:spPr>
          <a:xfrm>
            <a:off x="5714999" y="1201325"/>
            <a:ext cx="3327743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SELECT COUNT(DISTINCT </a:t>
            </a:r>
            <a:r>
              <a:rPr lang="en-US" sz="1050" b="0" dirty="0" err="1">
                <a:solidFill>
                  <a:schemeClr val="bg2"/>
                </a:solidFill>
                <a:effectLst/>
                <a:latin typeface="Monaco, Menlo,  Ubuntu Mono"/>
              </a:rPr>
              <a:t>user_id</a:t>
            </a:r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) AS 'NO. OF PURCHASES', style</a:t>
            </a:r>
          </a:p>
          <a:p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FROM purchase</a:t>
            </a:r>
          </a:p>
          <a:p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GROUP BY style;</a:t>
            </a:r>
            <a:br>
              <a:rPr lang="en-US" sz="1050" b="0" dirty="0">
                <a:solidFill>
                  <a:srgbClr val="FFFFFF"/>
                </a:solidFill>
                <a:effectLst/>
                <a:latin typeface="Monaco, Menlo,  Ubuntu Mono"/>
              </a:rPr>
            </a:br>
            <a:endParaRPr lang="en-US" sz="1050" b="0" dirty="0">
              <a:solidFill>
                <a:srgbClr val="FFFFFF"/>
              </a:solidFill>
              <a:effectLst/>
              <a:latin typeface="Monaco, Menlo,  Ubuntu Mono"/>
            </a:endParaRPr>
          </a:p>
        </p:txBody>
      </p:sp>
    </p:spTree>
    <p:extLst>
      <p:ext uri="{BB962C8B-B14F-4D97-AF65-F5344CB8AC3E}">
        <p14:creationId xmlns:p14="http://schemas.microsoft.com/office/powerpoint/2010/main" val="3893076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9DE8DD4C-C4B5-0115-51C6-3BFEA789FE81}"/>
              </a:ext>
            </a:extLst>
          </p:cNvPr>
          <p:cNvSpPr/>
          <p:nvPr/>
        </p:nvSpPr>
        <p:spPr>
          <a:xfrm>
            <a:off x="234121" y="156791"/>
            <a:ext cx="52148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INTRODUCTION</a:t>
            </a:r>
            <a:endParaRPr lang="he-IL" sz="5400" b="0" cap="none" spc="0" dirty="0">
              <a:ln w="0"/>
              <a:solidFill>
                <a:schemeClr val="bg1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84F33BAF-B4F6-FA1D-7C3F-7233479EF6A3}"/>
              </a:ext>
            </a:extLst>
          </p:cNvPr>
          <p:cNvSpPr txBox="1"/>
          <p:nvPr/>
        </p:nvSpPr>
        <p:spPr>
          <a:xfrm>
            <a:off x="290201" y="1385723"/>
            <a:ext cx="4615249" cy="313932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800" b="0" i="0" dirty="0" err="1">
                <a:solidFill>
                  <a:schemeClr val="bg1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Warby</a:t>
            </a:r>
            <a:r>
              <a:rPr lang="en-US" sz="1800" b="0" i="0" dirty="0">
                <a:solidFill>
                  <a:schemeClr val="bg1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 Parker is a transformative lifestyle brand with a lofty objective: to offer designer eyewear at a revolutionary price while leading the way for socially conscious businesses. Founded in 2010 and named after two characters in an early Jack Kerouac journal, </a:t>
            </a:r>
            <a:r>
              <a:rPr lang="en-US" sz="1800" b="0" i="0" dirty="0" err="1">
                <a:solidFill>
                  <a:schemeClr val="bg1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Warby</a:t>
            </a:r>
            <a:r>
              <a:rPr lang="en-US" sz="1800" b="0" i="0" dirty="0">
                <a:solidFill>
                  <a:schemeClr val="bg1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 Parker believes in creative thinking, smart design, and doing good in the world. For every pair of eyeglasses and sunglasses sold, a pair is distributed to someone in need.</a:t>
            </a:r>
            <a:endParaRPr lang="he-IL" sz="18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512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226032"/>
            <a:ext cx="8389614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No. of people that answer the survey by question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results of the A/B test – which marketing strategy was better – send the costumer 3 pairs of glasses or 5?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 most common type of glass that was purchased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694943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The No. of people that answer the survey by question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nswering the survey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1843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question,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 sz="1050" b="0" dirty="0">
                <a:solidFill>
                  <a:srgbClr val="FFFFFF"/>
                </a:solidFill>
                <a:effectLst/>
                <a:latin typeface="Monaco, Menlo,  Ubuntu Mono"/>
              </a:rPr>
              <a:t>  </a:t>
            </a:r>
            <a:r>
              <a:rPr lang="en-US" sz="1050" b="0" dirty="0">
                <a:solidFill>
                  <a:schemeClr val="tx1"/>
                </a:solidFill>
                <a:effectLst/>
                <a:latin typeface="Monaco, Menlo,  Ubuntu Mono"/>
              </a:rPr>
              <a:t>AS ’Users</a:t>
            </a:r>
            <a:r>
              <a:rPr lang="en-US" sz="1050" dirty="0">
                <a:solidFill>
                  <a:schemeClr val="tx1"/>
                </a:solidFill>
                <a:latin typeface="Monaco, Menlo,  Ubuntu Mono"/>
              </a:rPr>
              <a:t>’</a:t>
            </a:r>
            <a:r>
              <a:rPr lang="en-US" sz="1050" b="0" dirty="0">
                <a:solidFill>
                  <a:srgbClr val="FFE083"/>
                </a:solidFill>
                <a:effectLst/>
                <a:latin typeface="Monaco, Menlo,  Ubuntu Mono"/>
              </a:rPr>
              <a:t>'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question;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2878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In order to find out which pair of glasses in be the best fit for you,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 asking you several questions in a survey.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survey have 5 questions, let’s find out how many people answer every question.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933610747"/>
              </p:ext>
            </p:extLst>
          </p:nvPr>
        </p:nvGraphicFramePr>
        <p:xfrm>
          <a:off x="177975" y="2726805"/>
          <a:ext cx="4920899" cy="212407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1578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30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column1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FFFFFF"/>
                          </a:solidFill>
                        </a:rPr>
                        <a:t>column2</a:t>
                      </a:r>
                      <a:endParaRPr sz="10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19191A"/>
                          </a:solidFill>
                          <a:effectLst/>
                        </a:rPr>
                        <a:t>question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9191A"/>
                          </a:solidFill>
                          <a:effectLst/>
                        </a:rPr>
                        <a:t>Users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500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475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 dirty="0">
                          <a:solidFill>
                            <a:srgbClr val="646466"/>
                          </a:solidFill>
                          <a:effectLst/>
                        </a:rPr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1072315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sz="3200" dirty="0">
                <a:solidFill>
                  <a:schemeClr val="bg1"/>
                </a:solidFill>
                <a:latin typeface="Roboto Black"/>
                <a:ea typeface="Roboto Black"/>
                <a:cs typeface="Roboto Black"/>
                <a:sym typeface="Roboto Black"/>
              </a:rPr>
              <a:t>2. The results of the A/B test – which marketing strategy was better – send the costumer 3 pairs of glasses or 5?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412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 A/B test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1843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CREATE TABLE </a:t>
            </a:r>
            <a:r>
              <a:rPr lang="en-US" sz="1200" b="0" dirty="0" err="1">
                <a:solidFill>
                  <a:schemeClr val="bg2"/>
                </a:solidFill>
                <a:effectLst/>
                <a:latin typeface="Monaco, Menlo,  Ubuntu Mono"/>
              </a:rPr>
              <a:t>join_table</a:t>
            </a:r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 AS</a:t>
            </a:r>
          </a:p>
          <a:p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SELECT DISTINCT </a:t>
            </a:r>
            <a:r>
              <a:rPr lang="en-US" sz="1200" b="0" dirty="0" err="1">
                <a:solidFill>
                  <a:schemeClr val="bg2"/>
                </a:solidFill>
                <a:effectLst/>
                <a:latin typeface="Monaco, Menlo,  Ubuntu Mono"/>
              </a:rPr>
              <a:t>quiz.user_id</a:t>
            </a:r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,</a:t>
            </a:r>
          </a:p>
          <a:p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 </a:t>
            </a:r>
            <a:r>
              <a:rPr lang="en-US" sz="1200" b="0" dirty="0" err="1">
                <a:solidFill>
                  <a:schemeClr val="bg2"/>
                </a:solidFill>
                <a:effectLst/>
                <a:latin typeface="Monaco, Menlo,  Ubuntu Mono"/>
              </a:rPr>
              <a:t>home_try_on.user_id</a:t>
            </a:r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 IS NOT NULL AS '</a:t>
            </a:r>
            <a:r>
              <a:rPr lang="en-US" sz="1200" b="0" dirty="0" err="1">
                <a:solidFill>
                  <a:schemeClr val="bg2"/>
                </a:solidFill>
                <a:effectLst/>
                <a:latin typeface="Monaco, Menlo,  Ubuntu Mono"/>
              </a:rPr>
              <a:t>is_home_try_on</a:t>
            </a:r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',</a:t>
            </a:r>
          </a:p>
          <a:p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 home_try_on.number_of_pairs,</a:t>
            </a:r>
          </a:p>
          <a:p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 </a:t>
            </a:r>
            <a:r>
              <a:rPr lang="en-US" sz="1200" b="0" dirty="0" err="1">
                <a:solidFill>
                  <a:schemeClr val="bg2"/>
                </a:solidFill>
                <a:effectLst/>
                <a:latin typeface="Monaco, Menlo,  Ubuntu Mono"/>
              </a:rPr>
              <a:t>purchase.user_id</a:t>
            </a:r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 IS NOT NULL AS '</a:t>
            </a:r>
            <a:r>
              <a:rPr lang="en-US" sz="1200" b="0" dirty="0" err="1">
                <a:solidFill>
                  <a:schemeClr val="bg2"/>
                </a:solidFill>
                <a:effectLst/>
                <a:latin typeface="Monaco, Menlo,  Ubuntu Mono"/>
              </a:rPr>
              <a:t>is_purchase</a:t>
            </a:r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'</a:t>
            </a:r>
          </a:p>
          <a:p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FROM quiz</a:t>
            </a:r>
          </a:p>
          <a:p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LEFT JOIN </a:t>
            </a:r>
            <a:r>
              <a:rPr lang="en-US" sz="1200" b="0" dirty="0" err="1">
                <a:solidFill>
                  <a:schemeClr val="bg2"/>
                </a:solidFill>
                <a:effectLst/>
                <a:latin typeface="Monaco, Menlo,  Ubuntu Mono"/>
              </a:rPr>
              <a:t>home_try_on</a:t>
            </a:r>
            <a:endParaRPr lang="en-US" sz="1200" b="0" dirty="0">
              <a:solidFill>
                <a:schemeClr val="bg2"/>
              </a:solidFill>
              <a:effectLst/>
              <a:latin typeface="Monaco, Menlo,  Ubuntu Mono"/>
            </a:endParaRPr>
          </a:p>
          <a:p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  ON </a:t>
            </a:r>
            <a:r>
              <a:rPr lang="en-US" sz="1200" b="0" dirty="0" err="1">
                <a:solidFill>
                  <a:schemeClr val="bg2"/>
                </a:solidFill>
                <a:effectLst/>
                <a:latin typeface="Monaco, Menlo,  Ubuntu Mono"/>
              </a:rPr>
              <a:t>quiz.user_id</a:t>
            </a:r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 = </a:t>
            </a:r>
            <a:r>
              <a:rPr lang="en-US" sz="1200" b="0" dirty="0" err="1">
                <a:solidFill>
                  <a:schemeClr val="bg2"/>
                </a:solidFill>
                <a:effectLst/>
                <a:latin typeface="Monaco, Menlo,  Ubuntu Mono"/>
              </a:rPr>
              <a:t>home_try_on.user_id</a:t>
            </a:r>
            <a:endParaRPr lang="en-US" sz="1200" b="0" dirty="0">
              <a:solidFill>
                <a:schemeClr val="bg2"/>
              </a:solidFill>
              <a:effectLst/>
              <a:latin typeface="Monaco, Menlo,  Ubuntu Mono"/>
            </a:endParaRPr>
          </a:p>
          <a:p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LEFT JOIN purchase  </a:t>
            </a:r>
          </a:p>
          <a:p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  ON </a:t>
            </a:r>
            <a:r>
              <a:rPr lang="en-US" sz="1200" b="0" dirty="0" err="1">
                <a:solidFill>
                  <a:schemeClr val="bg2"/>
                </a:solidFill>
                <a:effectLst/>
                <a:latin typeface="Monaco, Menlo,  Ubuntu Mono"/>
              </a:rPr>
              <a:t>home_try_on.user_id</a:t>
            </a:r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 = </a:t>
            </a:r>
            <a:r>
              <a:rPr lang="en-US" sz="1200" b="0" dirty="0" err="1">
                <a:solidFill>
                  <a:schemeClr val="bg2"/>
                </a:solidFill>
                <a:effectLst/>
                <a:latin typeface="Monaco, Menlo,  Ubuntu Mono"/>
              </a:rPr>
              <a:t>purchase.user_id</a:t>
            </a:r>
            <a:r>
              <a:rPr lang="en-US" sz="1200" b="0" dirty="0">
                <a:solidFill>
                  <a:schemeClr val="bg2"/>
                </a:solidFill>
                <a:effectLst/>
                <a:latin typeface="Monaco, Menlo,  Ubuntu Mono"/>
              </a:rPr>
              <a:t>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974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After you answer the survey -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 send you some pairs of glasses that you can try and choose from among them the one that you want to buy.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 wanted to test 2 marketing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strategis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– sending the costumer 3 pair and sending the costumer 5 pairs.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In order to find out which marketing strategy was better – I first of al joined tables: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920821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 A/B test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43878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This is the table that we got: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" name="Shape 325">
            <a:extLst>
              <a:ext uri="{FF2B5EF4-FFF2-40B4-BE49-F238E27FC236}">
                <a16:creationId xmlns:a16="http://schemas.microsoft.com/office/drawing/2014/main" id="{77298644-AACC-AF72-4CD1-7F36BAEF86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9577725"/>
              </p:ext>
            </p:extLst>
          </p:nvPr>
        </p:nvGraphicFramePr>
        <p:xfrm>
          <a:off x="177975" y="1818105"/>
          <a:ext cx="4920901" cy="330590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0163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15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3234">
                  <a:extLst>
                    <a:ext uri="{9D8B030D-6E8A-4147-A177-3AD203B41FA5}">
                      <a16:colId xmlns:a16="http://schemas.microsoft.com/office/drawing/2014/main" val="4115723370"/>
                    </a:ext>
                  </a:extLst>
                </a:gridCol>
                <a:gridCol w="1549768">
                  <a:extLst>
                    <a:ext uri="{9D8B030D-6E8A-4147-A177-3AD203B41FA5}">
                      <a16:colId xmlns:a16="http://schemas.microsoft.com/office/drawing/2014/main" val="3058169059"/>
                    </a:ext>
                  </a:extLst>
                </a:gridCol>
              </a:tblGrid>
              <a:tr h="466602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19191A"/>
                          </a:solidFill>
                          <a:effectLst/>
                        </a:rPr>
                        <a:t>user_id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19191A"/>
                          </a:solidFill>
                          <a:effectLst/>
                        </a:rPr>
                        <a:t>is_home_try_on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19191A"/>
                          </a:solidFill>
                          <a:effectLst/>
                        </a:rPr>
                        <a:t>number_of_pairs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rgbClr val="19191A"/>
                          </a:solidFill>
                          <a:effectLst/>
                        </a:rPr>
                        <a:t>is_purchase</a:t>
                      </a:r>
                      <a:endParaRPr lang="en-US" dirty="0">
                        <a:solidFill>
                          <a:srgbClr val="19191A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8894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646466"/>
                          </a:solidFill>
                          <a:effectLst/>
                        </a:rPr>
                        <a:t>4e8118dc-bb3d-49bf-85fc-cca8d83232ac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553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646466"/>
                          </a:solidFill>
                          <a:effectLst/>
                        </a:rPr>
                        <a:t>291f1cca-e507-48be-b063-002b14906468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46466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6179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646466"/>
                          </a:solidFill>
                          <a:effectLst/>
                        </a:rPr>
                        <a:t>75122300-0736-4087-b6d8-c0c5373a1a04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he-IL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7138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646466"/>
                          </a:solidFill>
                          <a:effectLst/>
                        </a:rPr>
                        <a:t>75bc6ebd-40cd-4e1d-a301-27ddd93b12e2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 dirty="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46466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Shape 323">
            <a:extLst>
              <a:ext uri="{FF2B5EF4-FFF2-40B4-BE49-F238E27FC236}">
                <a16:creationId xmlns:a16="http://schemas.microsoft.com/office/drawing/2014/main" id="{A15D8833-4167-63DF-268E-7C1013FB7BFF}"/>
              </a:ext>
            </a:extLst>
          </p:cNvPr>
          <p:cNvSpPr txBox="1"/>
          <p:nvPr/>
        </p:nvSpPr>
        <p:spPr>
          <a:xfrm>
            <a:off x="5714999" y="1201325"/>
            <a:ext cx="3327743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SELECT *</a:t>
            </a:r>
          </a:p>
          <a:p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FROM </a:t>
            </a:r>
            <a:r>
              <a:rPr lang="en-US" sz="1050" b="0" dirty="0" err="1">
                <a:solidFill>
                  <a:schemeClr val="bg2"/>
                </a:solidFill>
                <a:effectLst/>
                <a:latin typeface="Monaco, Menlo,  Ubuntu Mono"/>
              </a:rPr>
              <a:t>join_table</a:t>
            </a:r>
            <a:endParaRPr lang="en-US" sz="1050" b="0" dirty="0">
              <a:solidFill>
                <a:schemeClr val="bg2"/>
              </a:solidFill>
              <a:effectLst/>
              <a:latin typeface="Monaco, Menlo,  Ubuntu Mono"/>
            </a:endParaRPr>
          </a:p>
          <a:p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LIMIT 4;</a:t>
            </a:r>
          </a:p>
          <a:p>
            <a:br>
              <a:rPr lang="en-US" sz="1050" b="0" dirty="0">
                <a:solidFill>
                  <a:srgbClr val="FFFFFF"/>
                </a:solidFill>
                <a:effectLst/>
                <a:latin typeface="Monaco, Menlo,  Ubuntu Mono"/>
              </a:rPr>
            </a:br>
            <a:endParaRPr lang="en-US" sz="1050" b="0" dirty="0">
              <a:solidFill>
                <a:srgbClr val="FFFFFF"/>
              </a:solidFill>
              <a:effectLst/>
              <a:latin typeface="Monaco, Menlo,  Ubuntu Mono"/>
            </a:endParaRPr>
          </a:p>
        </p:txBody>
      </p:sp>
    </p:spTree>
    <p:extLst>
      <p:ext uri="{BB962C8B-B14F-4D97-AF65-F5344CB8AC3E}">
        <p14:creationId xmlns:p14="http://schemas.microsoft.com/office/powerpoint/2010/main" val="1816975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 A/B test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6" y="1254770"/>
            <a:ext cx="4920900" cy="8376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 have created a new table with columns representing the number of people who received glasses at their homes, the number of people who made a purchase, and the percentage of their group that did so.</a:t>
            </a:r>
          </a:p>
        </p:txBody>
      </p:sp>
      <p:graphicFrame>
        <p:nvGraphicFramePr>
          <p:cNvPr id="4" name="Shape 325">
            <a:extLst>
              <a:ext uri="{FF2B5EF4-FFF2-40B4-BE49-F238E27FC236}">
                <a16:creationId xmlns:a16="http://schemas.microsoft.com/office/drawing/2014/main" id="{77298644-AACC-AF72-4CD1-7F36BAEF86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6366172"/>
              </p:ext>
            </p:extLst>
          </p:nvPr>
        </p:nvGraphicFramePr>
        <p:xfrm>
          <a:off x="198521" y="2230701"/>
          <a:ext cx="4900355" cy="180276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995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15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3234">
                  <a:extLst>
                    <a:ext uri="{9D8B030D-6E8A-4147-A177-3AD203B41FA5}">
                      <a16:colId xmlns:a16="http://schemas.microsoft.com/office/drawing/2014/main" val="4115723370"/>
                    </a:ext>
                  </a:extLst>
                </a:gridCol>
                <a:gridCol w="1549767">
                  <a:extLst>
                    <a:ext uri="{9D8B030D-6E8A-4147-A177-3AD203B41FA5}">
                      <a16:colId xmlns:a16="http://schemas.microsoft.com/office/drawing/2014/main" val="3058169059"/>
                    </a:ext>
                  </a:extLst>
                </a:gridCol>
              </a:tblGrid>
              <a:tr h="433597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19191A"/>
                          </a:solidFill>
                          <a:effectLst/>
                        </a:rPr>
                        <a:t>number_of_pairs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19191A"/>
                          </a:solidFill>
                          <a:effectLst/>
                        </a:rPr>
                        <a:t>people_get_sum_of_pairs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19191A"/>
                          </a:solidFill>
                          <a:effectLst/>
                        </a:rPr>
                        <a:t>No_of_purchase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19191A"/>
                          </a:solidFill>
                          <a:effectLst/>
                        </a:rPr>
                        <a:t>PERCENTAGE OF PURCHASERS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62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379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201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0.530343007915567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62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371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>
                          <a:solidFill>
                            <a:srgbClr val="646466"/>
                          </a:solidFill>
                          <a:effectLst/>
                        </a:rPr>
                        <a:t>294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e-IL" dirty="0">
                          <a:solidFill>
                            <a:srgbClr val="646466"/>
                          </a:solidFill>
                          <a:effectLst/>
                        </a:rPr>
                        <a:t>0.792452830188679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Shape 323">
            <a:extLst>
              <a:ext uri="{FF2B5EF4-FFF2-40B4-BE49-F238E27FC236}">
                <a16:creationId xmlns:a16="http://schemas.microsoft.com/office/drawing/2014/main" id="{A15D8833-4167-63DF-268E-7C1013FB7BFF}"/>
              </a:ext>
            </a:extLst>
          </p:cNvPr>
          <p:cNvSpPr txBox="1"/>
          <p:nvPr/>
        </p:nvSpPr>
        <p:spPr>
          <a:xfrm>
            <a:off x="5714999" y="1201325"/>
            <a:ext cx="3327743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SELECT </a:t>
            </a:r>
            <a:r>
              <a:rPr lang="en-US" sz="1050" b="0" dirty="0" err="1">
                <a:solidFill>
                  <a:schemeClr val="bg2"/>
                </a:solidFill>
                <a:effectLst/>
                <a:latin typeface="Monaco, Menlo,  Ubuntu Mono"/>
              </a:rPr>
              <a:t>number_of_pairs</a:t>
            </a:r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, </a:t>
            </a:r>
            <a:r>
              <a:rPr lang="en-US" sz="1050" b="0" dirty="0" err="1">
                <a:solidFill>
                  <a:schemeClr val="bg2"/>
                </a:solidFill>
                <a:effectLst/>
                <a:latin typeface="Monaco, Menlo,  Ubuntu Mono"/>
              </a:rPr>
              <a:t>people_get_sum_of_pairs,No_of_purchase</a:t>
            </a:r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, 1.0 * </a:t>
            </a:r>
            <a:r>
              <a:rPr lang="en-US" sz="1050" b="0" dirty="0" err="1">
                <a:solidFill>
                  <a:schemeClr val="bg2"/>
                </a:solidFill>
                <a:effectLst/>
                <a:latin typeface="Monaco, Menlo,  Ubuntu Mono"/>
              </a:rPr>
              <a:t>No_of_purchase</a:t>
            </a:r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/</a:t>
            </a:r>
            <a:r>
              <a:rPr lang="en-US" sz="1050" b="0" dirty="0" err="1">
                <a:solidFill>
                  <a:schemeClr val="bg2"/>
                </a:solidFill>
                <a:effectLst/>
                <a:latin typeface="Monaco, Menlo,  Ubuntu Mono"/>
              </a:rPr>
              <a:t>people_get_sum_of_pairs</a:t>
            </a:r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 AS 'PERCENTAGE OF PURCHASERS'</a:t>
            </a:r>
          </a:p>
          <a:p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FROM </a:t>
            </a:r>
            <a:r>
              <a:rPr lang="en-US" sz="1050" b="0" dirty="0" err="1">
                <a:solidFill>
                  <a:schemeClr val="bg2"/>
                </a:solidFill>
                <a:effectLst/>
                <a:latin typeface="Monaco, Menlo,  Ubuntu Mono"/>
              </a:rPr>
              <a:t>agg_table</a:t>
            </a:r>
            <a:r>
              <a:rPr lang="en-US" sz="1050" b="0" dirty="0">
                <a:solidFill>
                  <a:schemeClr val="bg2"/>
                </a:solidFill>
                <a:effectLst/>
                <a:latin typeface="Monaco, Menlo,  Ubuntu Mono"/>
              </a:rPr>
              <a:t>;</a:t>
            </a:r>
            <a:br>
              <a:rPr lang="en-US" sz="1050" b="0" dirty="0">
                <a:solidFill>
                  <a:srgbClr val="FFFFFF"/>
                </a:solidFill>
                <a:effectLst/>
                <a:latin typeface="Monaco, Menlo,  Ubuntu Mono"/>
              </a:rPr>
            </a:br>
            <a:endParaRPr lang="en-US" sz="1050" b="0" dirty="0">
              <a:solidFill>
                <a:srgbClr val="FFFFFF"/>
              </a:solidFill>
              <a:effectLst/>
              <a:latin typeface="Monaco, Menlo,  Ubuntu Mono"/>
            </a:endParaRPr>
          </a:p>
        </p:txBody>
      </p:sp>
    </p:spTree>
    <p:extLst>
      <p:ext uri="{BB962C8B-B14F-4D97-AF65-F5344CB8AC3E}">
        <p14:creationId xmlns:p14="http://schemas.microsoft.com/office/powerpoint/2010/main" val="297953644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2612</TotalTime>
  <Words>704</Words>
  <Application>Microsoft Office PowerPoint</Application>
  <PresentationFormat>‫הצגה על המסך (16:9)</PresentationFormat>
  <Paragraphs>96</Paragraphs>
  <Slides>10</Slides>
  <Notes>9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3</vt:i4>
      </vt:variant>
      <vt:variant>
        <vt:lpstr>כותרות שקופיות</vt:lpstr>
      </vt:variant>
      <vt:variant>
        <vt:i4>10</vt:i4>
      </vt:variant>
    </vt:vector>
  </HeadingPairs>
  <TitlesOfParts>
    <vt:vector size="20" baseType="lpstr">
      <vt:lpstr>Courier New</vt:lpstr>
      <vt:lpstr>Roboto Black</vt:lpstr>
      <vt:lpstr>Monaco, Menlo,  Ubuntu Mono</vt:lpstr>
      <vt:lpstr>Arial</vt:lpstr>
      <vt:lpstr>Dosis</vt:lpstr>
      <vt:lpstr>Roboto Thin</vt:lpstr>
      <vt:lpstr>Roboto</vt:lpstr>
      <vt:lpstr>Simple Light</vt:lpstr>
      <vt:lpstr>Simple Light</vt:lpstr>
      <vt:lpstr>Simple Light</vt:lpstr>
      <vt:lpstr>מצגת של PowerPoint‏</vt:lpstr>
      <vt:lpstr>מצגת של PowerPoint‏</vt:lpstr>
      <vt:lpstr>Table of Contents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ליאת רפפורט</dc:creator>
  <cp:lastModifiedBy>ליאת רפפורט</cp:lastModifiedBy>
  <cp:revision>10</cp:revision>
  <dcterms:modified xsi:type="dcterms:W3CDTF">2023-05-07T06:58:52Z</dcterms:modified>
</cp:coreProperties>
</file>